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4"/>
  </p:sldMasterIdLst>
  <p:notesMasterIdLst>
    <p:notesMasterId r:id="rId22"/>
  </p:notesMasterIdLst>
  <p:sldIdLst>
    <p:sldId id="257" r:id="rId5"/>
    <p:sldId id="279" r:id="rId6"/>
    <p:sldId id="280" r:id="rId7"/>
    <p:sldId id="259" r:id="rId8"/>
    <p:sldId id="289" r:id="rId9"/>
    <p:sldId id="271" r:id="rId10"/>
    <p:sldId id="277" r:id="rId11"/>
    <p:sldId id="276" r:id="rId12"/>
    <p:sldId id="283" r:id="rId13"/>
    <p:sldId id="284" r:id="rId14"/>
    <p:sldId id="285" r:id="rId15"/>
    <p:sldId id="286" r:id="rId16"/>
    <p:sldId id="287" r:id="rId17"/>
    <p:sldId id="288" r:id="rId18"/>
    <p:sldId id="290" r:id="rId19"/>
    <p:sldId id="282" r:id="rId20"/>
    <p:sldId id="28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9037A3-3627-462C-9E5A-19B4E6EB0136}" v="2" dt="2021-06-12T13:35:32.0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7381B4-CB67-4EE8-BD13-B2C0021F9A5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781281C-5DF8-42B0-839B-3C67D1525F04}">
      <dgm:prSet/>
      <dgm:spPr/>
      <dgm:t>
        <a:bodyPr/>
        <a:lstStyle/>
        <a:p>
          <a:r>
            <a:rPr lang="en-US" b="1" i="0"/>
            <a:t>Data Sources </a:t>
          </a:r>
          <a:endParaRPr lang="en-US"/>
        </a:p>
      </dgm:t>
    </dgm:pt>
    <dgm:pt modelId="{BBFFDF65-9A2A-4157-8812-608CF49E2835}" type="parTrans" cxnId="{3B5DDDBA-F8DC-455C-8CAC-7A91DB35B358}">
      <dgm:prSet/>
      <dgm:spPr/>
      <dgm:t>
        <a:bodyPr/>
        <a:lstStyle/>
        <a:p>
          <a:endParaRPr lang="en-US"/>
        </a:p>
      </dgm:t>
    </dgm:pt>
    <dgm:pt modelId="{5946DBD8-E817-4CE5-9F54-10373A3B2BCB}" type="sibTrans" cxnId="{3B5DDDBA-F8DC-455C-8CAC-7A91DB35B358}">
      <dgm:prSet/>
      <dgm:spPr/>
      <dgm:t>
        <a:bodyPr/>
        <a:lstStyle/>
        <a:p>
          <a:endParaRPr lang="en-US"/>
        </a:p>
      </dgm:t>
    </dgm:pt>
    <dgm:pt modelId="{B21B772D-61C9-49A4-A818-AEF8EFA6D2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and </a:t>
          </a:r>
          <a:endParaRPr lang="en-US"/>
        </a:p>
      </dgm:t>
    </dgm:pt>
    <dgm:pt modelId="{E99F2D1D-B648-4F78-B00B-79006FFF5E74}" type="parTrans" cxnId="{BA5A1F09-8233-43DD-B2F5-BDD1171DABC5}">
      <dgm:prSet/>
      <dgm:spPr/>
      <dgm:t>
        <a:bodyPr/>
        <a:lstStyle/>
        <a:p>
          <a:endParaRPr lang="en-US"/>
        </a:p>
      </dgm:t>
    </dgm:pt>
    <dgm:pt modelId="{BAA79168-794E-4FC3-9BAF-0FF2290BBE3D}" type="sibTrans" cxnId="{BA5A1F09-8233-43DD-B2F5-BDD1171DABC5}">
      <dgm:prSet/>
      <dgm:spPr/>
      <dgm:t>
        <a:bodyPr/>
        <a:lstStyle/>
        <a:p>
          <a:endParaRPr lang="en-US"/>
        </a:p>
      </dgm:t>
    </dgm:pt>
    <dgm:pt modelId="{20EC9439-AF4E-4908-865C-C8969B78AF04}">
      <dgm:prSet/>
      <dgm:spPr/>
      <dgm:t>
        <a:bodyPr/>
        <a:lstStyle/>
        <a:p>
          <a:r>
            <a:rPr lang="en-US" b="1" i="0"/>
            <a:t>ETL</a:t>
          </a:r>
          <a:endParaRPr lang="en-US" dirty="0"/>
        </a:p>
      </dgm:t>
    </dgm:pt>
    <dgm:pt modelId="{39C433AA-3C11-4755-BE0F-2451DB3EF78D}" type="parTrans" cxnId="{BABF99AA-E23E-4FF4-B435-CE90F2C109A6}">
      <dgm:prSet/>
      <dgm:spPr/>
      <dgm:t>
        <a:bodyPr/>
        <a:lstStyle/>
        <a:p>
          <a:endParaRPr lang="en-US"/>
        </a:p>
      </dgm:t>
    </dgm:pt>
    <dgm:pt modelId="{866511F9-6254-4AB9-84D4-81B87563EC59}" type="sibTrans" cxnId="{BABF99AA-E23E-4FF4-B435-CE90F2C109A6}">
      <dgm:prSet/>
      <dgm:spPr/>
      <dgm:t>
        <a:bodyPr/>
        <a:lstStyle/>
        <a:p>
          <a:endParaRPr lang="en-US"/>
        </a:p>
      </dgm:t>
    </dgm:pt>
    <dgm:pt modelId="{00679B60-89BF-4BCF-AD38-AA826AF23AA5}" type="pres">
      <dgm:prSet presAssocID="{507381B4-CB67-4EE8-BD13-B2C0021F9A56}" presName="outerComposite" presStyleCnt="0">
        <dgm:presLayoutVars>
          <dgm:chMax val="5"/>
          <dgm:dir/>
          <dgm:resizeHandles val="exact"/>
        </dgm:presLayoutVars>
      </dgm:prSet>
      <dgm:spPr/>
    </dgm:pt>
    <dgm:pt modelId="{4EAD21FC-E977-4E48-82D4-54CD0FDED639}" type="pres">
      <dgm:prSet presAssocID="{507381B4-CB67-4EE8-BD13-B2C0021F9A56}" presName="dummyMaxCanvas" presStyleCnt="0">
        <dgm:presLayoutVars/>
      </dgm:prSet>
      <dgm:spPr/>
    </dgm:pt>
    <dgm:pt modelId="{8BCE8F33-D571-481E-B2C9-56B94A387F5E}" type="pres">
      <dgm:prSet presAssocID="{507381B4-CB67-4EE8-BD13-B2C0021F9A56}" presName="TwoNodes_1" presStyleLbl="node1" presStyleIdx="0" presStyleCnt="2">
        <dgm:presLayoutVars>
          <dgm:bulletEnabled val="1"/>
        </dgm:presLayoutVars>
      </dgm:prSet>
      <dgm:spPr/>
    </dgm:pt>
    <dgm:pt modelId="{A219AF3C-9C03-4D2B-AEAD-F71F4DB0ADE9}" type="pres">
      <dgm:prSet presAssocID="{507381B4-CB67-4EE8-BD13-B2C0021F9A56}" presName="TwoNodes_2" presStyleLbl="node1" presStyleIdx="1" presStyleCnt="2">
        <dgm:presLayoutVars>
          <dgm:bulletEnabled val="1"/>
        </dgm:presLayoutVars>
      </dgm:prSet>
      <dgm:spPr/>
    </dgm:pt>
    <dgm:pt modelId="{7943A967-1F71-48BC-A728-3FA8B5D03D23}" type="pres">
      <dgm:prSet presAssocID="{507381B4-CB67-4EE8-BD13-B2C0021F9A56}" presName="TwoConn_1-2" presStyleLbl="fgAccFollowNode1" presStyleIdx="0" presStyleCnt="1">
        <dgm:presLayoutVars>
          <dgm:bulletEnabled val="1"/>
        </dgm:presLayoutVars>
      </dgm:prSet>
      <dgm:spPr/>
    </dgm:pt>
    <dgm:pt modelId="{51FF3E56-CEB9-43C3-B270-19AD6E700D28}" type="pres">
      <dgm:prSet presAssocID="{507381B4-CB67-4EE8-BD13-B2C0021F9A56}" presName="TwoNodes_1_text" presStyleLbl="node1" presStyleIdx="1" presStyleCnt="2">
        <dgm:presLayoutVars>
          <dgm:bulletEnabled val="1"/>
        </dgm:presLayoutVars>
      </dgm:prSet>
      <dgm:spPr/>
    </dgm:pt>
    <dgm:pt modelId="{30D83511-4DD1-4945-B950-E42D3BB305A0}" type="pres">
      <dgm:prSet presAssocID="{507381B4-CB67-4EE8-BD13-B2C0021F9A56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0F297207-AAB1-44F4-9834-3A7E2455FF41}" type="presOf" srcId="{5946DBD8-E817-4CE5-9F54-10373A3B2BCB}" destId="{7943A967-1F71-48BC-A728-3FA8B5D03D23}" srcOrd="0" destOrd="0" presId="urn:microsoft.com/office/officeart/2005/8/layout/vProcess5"/>
    <dgm:cxn modelId="{BA5A1F09-8233-43DD-B2F5-BDD1171DABC5}" srcId="{B781281C-5DF8-42B0-839B-3C67D1525F04}" destId="{B21B772D-61C9-49A4-A818-AEF8EFA6D256}" srcOrd="0" destOrd="0" parTransId="{E99F2D1D-B648-4F78-B00B-79006FFF5E74}" sibTransId="{BAA79168-794E-4FC3-9BAF-0FF2290BBE3D}"/>
    <dgm:cxn modelId="{08DCA721-976B-41C7-8B81-4C61C7ADBBA7}" type="presOf" srcId="{B21B772D-61C9-49A4-A818-AEF8EFA6D256}" destId="{51FF3E56-CEB9-43C3-B270-19AD6E700D28}" srcOrd="1" destOrd="1" presId="urn:microsoft.com/office/officeart/2005/8/layout/vProcess5"/>
    <dgm:cxn modelId="{B4C05142-FE0F-40A6-BFDE-83AC45AE206C}" type="presOf" srcId="{20EC9439-AF4E-4908-865C-C8969B78AF04}" destId="{30D83511-4DD1-4945-B950-E42D3BB305A0}" srcOrd="1" destOrd="0" presId="urn:microsoft.com/office/officeart/2005/8/layout/vProcess5"/>
    <dgm:cxn modelId="{31802251-B80C-4453-8544-710852A65311}" type="presOf" srcId="{B781281C-5DF8-42B0-839B-3C67D1525F04}" destId="{51FF3E56-CEB9-43C3-B270-19AD6E700D28}" srcOrd="1" destOrd="0" presId="urn:microsoft.com/office/officeart/2005/8/layout/vProcess5"/>
    <dgm:cxn modelId="{67CC9577-C531-481A-AB18-1377C8AEB032}" type="presOf" srcId="{20EC9439-AF4E-4908-865C-C8969B78AF04}" destId="{A219AF3C-9C03-4D2B-AEAD-F71F4DB0ADE9}" srcOrd="0" destOrd="0" presId="urn:microsoft.com/office/officeart/2005/8/layout/vProcess5"/>
    <dgm:cxn modelId="{7F6CB799-6A44-41FF-9877-E4D89338D340}" type="presOf" srcId="{B781281C-5DF8-42B0-839B-3C67D1525F04}" destId="{8BCE8F33-D571-481E-B2C9-56B94A387F5E}" srcOrd="0" destOrd="0" presId="urn:microsoft.com/office/officeart/2005/8/layout/vProcess5"/>
    <dgm:cxn modelId="{BABF99AA-E23E-4FF4-B435-CE90F2C109A6}" srcId="{507381B4-CB67-4EE8-BD13-B2C0021F9A56}" destId="{20EC9439-AF4E-4908-865C-C8969B78AF04}" srcOrd="1" destOrd="0" parTransId="{39C433AA-3C11-4755-BE0F-2451DB3EF78D}" sibTransId="{866511F9-6254-4AB9-84D4-81B87563EC59}"/>
    <dgm:cxn modelId="{3B5DDDBA-F8DC-455C-8CAC-7A91DB35B358}" srcId="{507381B4-CB67-4EE8-BD13-B2C0021F9A56}" destId="{B781281C-5DF8-42B0-839B-3C67D1525F04}" srcOrd="0" destOrd="0" parTransId="{BBFFDF65-9A2A-4157-8812-608CF49E2835}" sibTransId="{5946DBD8-E817-4CE5-9F54-10373A3B2BCB}"/>
    <dgm:cxn modelId="{47E3F6D4-2991-413F-A208-0DF5ABB5F109}" type="presOf" srcId="{507381B4-CB67-4EE8-BD13-B2C0021F9A56}" destId="{00679B60-89BF-4BCF-AD38-AA826AF23AA5}" srcOrd="0" destOrd="0" presId="urn:microsoft.com/office/officeart/2005/8/layout/vProcess5"/>
    <dgm:cxn modelId="{871373D7-C16D-4EF6-B14C-9A72412AB6C8}" type="presOf" srcId="{B21B772D-61C9-49A4-A818-AEF8EFA6D256}" destId="{8BCE8F33-D571-481E-B2C9-56B94A387F5E}" srcOrd="0" destOrd="1" presId="urn:microsoft.com/office/officeart/2005/8/layout/vProcess5"/>
    <dgm:cxn modelId="{7ED80D8F-6866-4D6D-A2A0-5B87F672FBC7}" type="presParOf" srcId="{00679B60-89BF-4BCF-AD38-AA826AF23AA5}" destId="{4EAD21FC-E977-4E48-82D4-54CD0FDED639}" srcOrd="0" destOrd="0" presId="urn:microsoft.com/office/officeart/2005/8/layout/vProcess5"/>
    <dgm:cxn modelId="{CFEA1FAE-C275-4271-B0C4-DFB512155B0F}" type="presParOf" srcId="{00679B60-89BF-4BCF-AD38-AA826AF23AA5}" destId="{8BCE8F33-D571-481E-B2C9-56B94A387F5E}" srcOrd="1" destOrd="0" presId="urn:microsoft.com/office/officeart/2005/8/layout/vProcess5"/>
    <dgm:cxn modelId="{A4C208CB-3430-4C65-BBE5-11FF8F762B47}" type="presParOf" srcId="{00679B60-89BF-4BCF-AD38-AA826AF23AA5}" destId="{A219AF3C-9C03-4D2B-AEAD-F71F4DB0ADE9}" srcOrd="2" destOrd="0" presId="urn:microsoft.com/office/officeart/2005/8/layout/vProcess5"/>
    <dgm:cxn modelId="{DA1E5EBF-5B69-438A-81AD-3C31726F2A21}" type="presParOf" srcId="{00679B60-89BF-4BCF-AD38-AA826AF23AA5}" destId="{7943A967-1F71-48BC-A728-3FA8B5D03D23}" srcOrd="3" destOrd="0" presId="urn:microsoft.com/office/officeart/2005/8/layout/vProcess5"/>
    <dgm:cxn modelId="{2D32BB56-542E-4629-85B8-1AAB233672D4}" type="presParOf" srcId="{00679B60-89BF-4BCF-AD38-AA826AF23AA5}" destId="{51FF3E56-CEB9-43C3-B270-19AD6E700D28}" srcOrd="4" destOrd="0" presId="urn:microsoft.com/office/officeart/2005/8/layout/vProcess5"/>
    <dgm:cxn modelId="{B6765918-A251-4640-B43E-28285B2C5F81}" type="presParOf" srcId="{00679B60-89BF-4BCF-AD38-AA826AF23AA5}" destId="{30D83511-4DD1-4945-B950-E42D3BB305A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E8F33-D571-481E-B2C9-56B94A387F5E}">
      <dsp:nvSpPr>
        <dsp:cNvPr id="0" name=""/>
        <dsp:cNvSpPr/>
      </dsp:nvSpPr>
      <dsp:spPr>
        <a:xfrm>
          <a:off x="0" y="0"/>
          <a:ext cx="9261064" cy="15319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i="0" kern="1200"/>
            <a:t>Data Sources </a:t>
          </a:r>
          <a:endParaRPr lang="en-US" sz="3600" kern="1200"/>
        </a:p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i="0" kern="1200"/>
            <a:t>and </a:t>
          </a:r>
          <a:endParaRPr lang="en-US" sz="2800" kern="1200"/>
        </a:p>
      </dsp:txBody>
      <dsp:txXfrm>
        <a:off x="44869" y="44869"/>
        <a:ext cx="7677699" cy="1442186"/>
      </dsp:txXfrm>
    </dsp:sp>
    <dsp:sp modelId="{A219AF3C-9C03-4D2B-AEAD-F71F4DB0ADE9}">
      <dsp:nvSpPr>
        <dsp:cNvPr id="0" name=""/>
        <dsp:cNvSpPr/>
      </dsp:nvSpPr>
      <dsp:spPr>
        <a:xfrm>
          <a:off x="1634305" y="1872352"/>
          <a:ext cx="9261064" cy="1531924"/>
        </a:xfrm>
        <a:prstGeom prst="roundRect">
          <a:avLst>
            <a:gd name="adj" fmla="val 10000"/>
          </a:avLst>
        </a:prstGeom>
        <a:solidFill>
          <a:schemeClr val="accent2">
            <a:hueOff val="-1330735"/>
            <a:satOff val="8216"/>
            <a:lumOff val="-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i="0" kern="1200"/>
            <a:t>ETL</a:t>
          </a:r>
          <a:endParaRPr lang="en-US" sz="3600" kern="1200" dirty="0"/>
        </a:p>
      </dsp:txBody>
      <dsp:txXfrm>
        <a:off x="1679174" y="1917221"/>
        <a:ext cx="6541269" cy="1442186"/>
      </dsp:txXfrm>
    </dsp:sp>
    <dsp:sp modelId="{7943A967-1F71-48BC-A728-3FA8B5D03D23}">
      <dsp:nvSpPr>
        <dsp:cNvPr id="0" name=""/>
        <dsp:cNvSpPr/>
      </dsp:nvSpPr>
      <dsp:spPr>
        <a:xfrm>
          <a:off x="8265313" y="1204262"/>
          <a:ext cx="995751" cy="9957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489357" y="1204262"/>
        <a:ext cx="547663" cy="7493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A4963-68D0-473B-A97D-5E69E3A0DE69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818F7-C654-43A6-9735-7316B9B4C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85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4F4CB-0BCE-4F6C-BB09-D9ADDE6144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2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43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040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472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493726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339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6792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1556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6189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85747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0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088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4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64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59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532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95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7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3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uciml/breast-cancer-wisconsin-data" TargetMode="External"/><Relationship Id="rId5" Type="http://schemas.openxmlformats.org/officeDocument/2006/relationships/hyperlink" Target="https://www.cdc.gov/cancer/uscs/public-use/obtain-data.htm" TargetMode="External"/><Relationship Id="rId4" Type="http://schemas.openxmlformats.org/officeDocument/2006/relationships/hyperlink" Target="https://www.kaggle.com/sajidsaifi/prostate-cance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.gov/Common/PopUps/popDefinition.aspx?id=CDR0000046476&amp;version=Patient&amp;language=en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1839" y="1454964"/>
            <a:ext cx="3342460" cy="3308840"/>
          </a:xfrm>
        </p:spPr>
        <p:txBody>
          <a:bodyPr>
            <a:normAutofit/>
          </a:bodyPr>
          <a:lstStyle/>
          <a:p>
            <a:r>
              <a:rPr lang="en-US" sz="6000"/>
              <a:t>Cancer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1839" y="4763803"/>
            <a:ext cx="3342460" cy="146437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/>
              <a:t>Zackery Rogers, Luis Rojas, Hector Ladero, Akanksha Kukhraniya, Mariam Ahmad</a:t>
            </a:r>
          </a:p>
        </p:txBody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5" r="20486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4F567-A5FE-4729-ADD2-FFD7E4B9C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/>
              <a:t>Our first visualization talking about </a:t>
            </a:r>
            <a:br>
              <a:rPr lang="en-US" sz="5000" dirty="0"/>
            </a:br>
            <a:r>
              <a:rPr lang="en-US" sz="5000" dirty="0"/>
              <a:t>which state has highest number of cancer cases.</a:t>
            </a:r>
          </a:p>
        </p:txBody>
      </p:sp>
    </p:spTree>
    <p:extLst>
      <p:ext uri="{BB962C8B-B14F-4D97-AF65-F5344CB8AC3E}">
        <p14:creationId xmlns:p14="http://schemas.microsoft.com/office/powerpoint/2010/main" val="35014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317032E1-F713-4277-8987-175EB5959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27368"/>
            <a:ext cx="9478540" cy="46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85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4048115-FB05-483C-96D8-BA796EC6F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5" y="1456229"/>
            <a:ext cx="8111573" cy="393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38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4768C04-1D03-4DE2-8C40-E72C1EAD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8" y="640081"/>
            <a:ext cx="9495966" cy="5455919"/>
          </a:xfrm>
          <a:prstGeom prst="rect">
            <a:avLst/>
          </a:prstGeom>
          <a:effectLst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821B090-93A8-4ADF-93EA-E502B6A67162}"/>
              </a:ext>
            </a:extLst>
          </p:cNvPr>
          <p:cNvSpPr txBox="1"/>
          <p:nvPr/>
        </p:nvSpPr>
        <p:spPr>
          <a:xfrm>
            <a:off x="636916" y="4854346"/>
            <a:ext cx="9149350" cy="868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This slide is talking about Top10 State-county cancer data based on CANCER TYPE</a:t>
            </a:r>
            <a:endParaRPr lang="en-US" sz="2600" b="1" dirty="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72121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A467C8-FC4F-445E-AE4D-756D1841C9AC}"/>
              </a:ext>
            </a:extLst>
          </p:cNvPr>
          <p:cNvSpPr txBox="1"/>
          <p:nvPr/>
        </p:nvSpPr>
        <p:spPr>
          <a:xfrm>
            <a:off x="761206" y="5279028"/>
            <a:ext cx="10816505" cy="1319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This slide is talking about gender-based  cancer analysis. Most cancer are common in both gender. Few are gender specific. 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06EC58C-093C-469B-8D37-435BE0C6F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" y="233549"/>
            <a:ext cx="11043139" cy="4607542"/>
          </a:xfrm>
          <a:prstGeom prst="rect">
            <a:avLst/>
          </a:prstGeom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8BD3F-8C08-460E-8993-B6AD82180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870" y="457834"/>
            <a:ext cx="2164268" cy="1450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702A21-E020-498B-91BE-F21562E48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537" y="2365367"/>
            <a:ext cx="1710491" cy="85283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5E1138F-FA63-43AE-ADE6-28381174A1FB}"/>
              </a:ext>
            </a:extLst>
          </p:cNvPr>
          <p:cNvGraphicFramePr>
            <a:graphicFrameLocks noGrp="1"/>
          </p:cNvGraphicFramePr>
          <p:nvPr/>
        </p:nvGraphicFramePr>
        <p:xfrm>
          <a:off x="8367870" y="2359974"/>
          <a:ext cx="2313382" cy="8582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8717">
                  <a:extLst>
                    <a:ext uri="{9D8B030D-6E8A-4147-A177-3AD203B41FA5}">
                      <a16:colId xmlns:a16="http://schemas.microsoft.com/office/drawing/2014/main" val="3177393638"/>
                    </a:ext>
                  </a:extLst>
                </a:gridCol>
                <a:gridCol w="1184665">
                  <a:extLst>
                    <a:ext uri="{9D8B030D-6E8A-4147-A177-3AD203B41FA5}">
                      <a16:colId xmlns:a16="http://schemas.microsoft.com/office/drawing/2014/main" val="2596671202"/>
                    </a:ext>
                  </a:extLst>
                </a:gridCol>
              </a:tblGrid>
              <a:tr h="26050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Seer Stage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5-year Relative Survival Rate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777986"/>
                  </a:ext>
                </a:extLst>
              </a:tr>
              <a:tr h="19924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Localized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0263293"/>
                  </a:ext>
                </a:extLst>
              </a:tr>
              <a:tr h="19924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Regional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86%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0432104"/>
                  </a:ext>
                </a:extLst>
              </a:tr>
              <a:tr h="19924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Distant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28%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8333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0928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FE99-A1DB-1441-9517-65C91CCF1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900"/>
              <a:t>Machine Learning-’Luis </a:t>
            </a:r>
            <a:br>
              <a:rPr lang="en-US" sz="3900"/>
            </a:br>
            <a:r>
              <a:rPr lang="en-US" sz="3900"/>
              <a:t>HTML/Web ‘Hector’-Website building 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E2883A2-DB4A-464C-B6D4-6AE96C909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79"/>
          <a:stretch/>
        </p:blipFill>
        <p:spPr>
          <a:xfrm>
            <a:off x="648930" y="2052213"/>
            <a:ext cx="5451627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903CE-1AEB-2144-B5FF-9F832B647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752" y="2052214"/>
            <a:ext cx="4338409" cy="4196185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/>
          </a:p>
          <a:p>
            <a:pPr marL="914400" lvl="2" indent="0">
              <a:buNone/>
            </a:pPr>
            <a:endParaRPr lang="en-US"/>
          </a:p>
          <a:p>
            <a:pPr lvl="2"/>
            <a:endParaRPr lang="en-US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125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FE99-A1DB-1441-9517-65C91CCF1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Tabloid / Flask /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903CE-1AEB-2144-B5FF-9F832B64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Tabloid</a:t>
            </a:r>
          </a:p>
          <a:p>
            <a:pPr lvl="1"/>
            <a:r>
              <a:rPr lang="en-US" dirty="0"/>
              <a:t>Embed Tabloid Visualizations into the html to interact and display the data with different options and ways to visualize it.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Flask </a:t>
            </a:r>
          </a:p>
          <a:p>
            <a:pPr lvl="1"/>
            <a:r>
              <a:rPr lang="en-US" dirty="0"/>
              <a:t>Use Flask to set up a connection and receive data from the Wisconsin Breast Cancer Database.</a:t>
            </a:r>
          </a:p>
          <a:p>
            <a:pPr lvl="2"/>
            <a:r>
              <a:rPr lang="en-US" dirty="0"/>
              <a:t>Created two different routes displayed at: Index html and Cancer Survival Rate html.</a:t>
            </a:r>
          </a:p>
          <a:p>
            <a:pPr lvl="2"/>
            <a:endParaRPr lang="en-US" dirty="0"/>
          </a:p>
          <a:p>
            <a:r>
              <a:rPr lang="en-US" dirty="0"/>
              <a:t>Html</a:t>
            </a:r>
          </a:p>
          <a:p>
            <a:pPr lvl="1"/>
            <a:r>
              <a:rPr lang="en-US" dirty="0"/>
              <a:t>Create our different pages: Home, Visuals, Cancer Survival Rate and About us.</a:t>
            </a:r>
          </a:p>
          <a:p>
            <a:pPr lvl="2"/>
            <a:r>
              <a:rPr lang="en-US" dirty="0"/>
              <a:t>These different pages use text and graphs to interact and represent the data to the users.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913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4528B-705F-4258-9D7B-12C0D453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Source File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43F34-CF1D-430A-A2CB-3BC61609A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b="0" i="0" u="sng" dirty="0">
                <a:effectLst/>
                <a:latin typeface="Slack-Lato"/>
                <a:hlinkClick r:id="rId4"/>
              </a:rPr>
              <a:t>https://www.kaggle.com/sajidsaifi/prostate-cancer</a:t>
            </a:r>
            <a:endParaRPr lang="en-US" b="0" i="0" u="sng" dirty="0">
              <a:effectLst/>
              <a:latin typeface="Slack-Lato"/>
            </a:endParaRPr>
          </a:p>
          <a:p>
            <a:r>
              <a:rPr lang="en-US" b="0" i="0" u="sng" dirty="0">
                <a:effectLst/>
                <a:latin typeface="Slack-Lato"/>
                <a:hlinkClick r:id="rId5"/>
              </a:rPr>
              <a:t>https://www.cdc.gov/cancer/uscs/public-use/obtain-data.htm</a:t>
            </a:r>
            <a:endParaRPr lang="en-US" b="0" i="0" u="sng" dirty="0">
              <a:effectLst/>
              <a:latin typeface="Slack-Lato"/>
            </a:endParaRPr>
          </a:p>
          <a:p>
            <a:r>
              <a:rPr lang="en-US" b="0" i="0" u="sng" dirty="0">
                <a:effectLst/>
                <a:latin typeface="Slack-Lato"/>
                <a:hlinkClick r:id="rId6"/>
              </a:rPr>
              <a:t>https://www.kaggle.com/uciml/breast-cancer-wisconsin-data</a:t>
            </a:r>
            <a:endParaRPr lang="en-US" b="0" i="0" u="sng" dirty="0">
              <a:effectLst/>
              <a:latin typeface="Slack-Lato"/>
            </a:endParaRPr>
          </a:p>
          <a:p>
            <a:endParaRPr lang="en-US" u="sng" dirty="0"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3960895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DFC-675D-4B60-8295-792F15EF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			    </a:t>
            </a:r>
            <a:r>
              <a:rPr lang="en-US" b="1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89547-0DB2-495D-A685-ED4CCCF9C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b="1" dirty="0"/>
              <a:t>We’re a team who came together to come up with a statistical analysis on Cancer and the data we have collected pinpoints age, race, sex, location, death rates, diagnosis, and survival rate</a:t>
            </a:r>
          </a:p>
          <a:p>
            <a:r>
              <a:rPr lang="en-US" b="1" dirty="0"/>
              <a:t>We used Python/Pandas, each group member then were task to create Flask API, HTML/CSS, and </a:t>
            </a:r>
            <a:r>
              <a:rPr lang="en-US" b="1" dirty="0" err="1"/>
              <a:t>Javascript</a:t>
            </a:r>
            <a:r>
              <a:rPr lang="en-US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91824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0 Facts About Cancer Cells">
            <a:extLst>
              <a:ext uri="{FF2B5EF4-FFF2-40B4-BE49-F238E27FC236}">
                <a16:creationId xmlns:a16="http://schemas.microsoft.com/office/drawing/2014/main" id="{A4BD52B4-6D6D-4D8E-ABA8-F629C7D97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r="2051" b="2"/>
          <a:stretch/>
        </p:blipFill>
        <p:spPr bwMode="auto">
          <a:xfrm>
            <a:off x="646532" y="1447799"/>
            <a:ext cx="6493910" cy="457200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4" name="Content Placeholder 7173">
            <a:extLst>
              <a:ext uri="{FF2B5EF4-FFF2-40B4-BE49-F238E27FC236}">
                <a16:creationId xmlns:a16="http://schemas.microsoft.com/office/drawing/2014/main" id="{A3DF3CDB-610A-49D5-8DC8-7B8E186CA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481" y="1744394"/>
            <a:ext cx="3754987" cy="4134729"/>
          </a:xfrm>
        </p:spPr>
        <p:txBody>
          <a:bodyPr>
            <a:norm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Noto Sans"/>
              </a:rPr>
              <a:t>Cancer is a disease in which some of the body’s cells grow uncontrollably and spread to other parts of the body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Noto Sans"/>
              </a:rPr>
              <a:t>Cancer can start almost anywhere in the human body, which is made up of trillions of cells. 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Noto Sans"/>
              </a:rPr>
              <a:t>Normally, human cells grow and multiply (through a process called 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No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cell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Noto Sans"/>
              </a:rPr>
              <a:t> division) to form new cells as the body needs them. When cells grow old or become damaged, they die, and new cells take their place.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500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147C0-AAEA-463A-B47D-AB7FB3FB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Cancer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8569-7F95-492C-8D9A-CE52EC3B4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1.3 million new diagnoses cases every year </a:t>
            </a:r>
          </a:p>
          <a:p>
            <a:r>
              <a:rPr lang="en-US" sz="3600" b="1" dirty="0"/>
              <a:t>1 in 4 deaths from cancer</a:t>
            </a:r>
          </a:p>
          <a:p>
            <a:r>
              <a:rPr lang="en-US" sz="3600" b="1" dirty="0"/>
              <a:t>Early detection/Improvements in technology have improved prognosis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15723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B575C-3845-4805-8A79-F7D9FB06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EBEBEB"/>
                </a:solidFill>
              </a:rPr>
              <a:t>ZACK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A7D33A5-CC41-4254-BE54-176A1843B3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622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6337337B-F607-4CD7-9150-78C0EC84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492" y="1325880"/>
            <a:ext cx="3354807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CDC SEER Data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EDB5ED3-2038-4003-9C79-392EC7DBB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4">
            <a:extLst>
              <a:ext uri="{FF2B5EF4-FFF2-40B4-BE49-F238E27FC236}">
                <a16:creationId xmlns:a16="http://schemas.microsoft.com/office/drawing/2014/main" id="{60066950-B73B-4359-B169-435F774D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6272784" cy="562624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7A07ECF-6E5F-4E9C-8EFB-30AD6A2C7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253" y="1146764"/>
            <a:ext cx="5307644" cy="4516064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91E5-4E18-48C2-B8FB-CB118A0F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pic>
        <p:nvPicPr>
          <p:cNvPr id="1026" name="Picture 2" descr="Green csv icon - Free green file icons">
            <a:extLst>
              <a:ext uri="{FF2B5EF4-FFF2-40B4-BE49-F238E27FC236}">
                <a16:creationId xmlns:a16="http://schemas.microsoft.com/office/drawing/2014/main" id="{08C318ED-B3D4-4B4C-8D92-E03C8B34F2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34" y="2727439"/>
            <a:ext cx="1966595" cy="196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DD9602-313C-4BAD-B4DF-B8CDEF1AF5FF}"/>
              </a:ext>
            </a:extLst>
          </p:cNvPr>
          <p:cNvSpPr/>
          <p:nvPr/>
        </p:nvSpPr>
        <p:spPr>
          <a:xfrm>
            <a:off x="2526861" y="3550904"/>
            <a:ext cx="660400" cy="64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Jupyter Notebook: A Beginner&amp;#39;s Tutorial - Learn to code in 30 Days">
            <a:extLst>
              <a:ext uri="{FF2B5EF4-FFF2-40B4-BE49-F238E27FC236}">
                <a16:creationId xmlns:a16="http://schemas.microsoft.com/office/drawing/2014/main" id="{2F81AC35-3D09-44BF-A79C-7BB8B014C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387" y="3144446"/>
            <a:ext cx="3822385" cy="140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E6DD812-96B2-4108-B63C-BF0545EC0AD6}"/>
              </a:ext>
            </a:extLst>
          </p:cNvPr>
          <p:cNvSpPr/>
          <p:nvPr/>
        </p:nvSpPr>
        <p:spPr>
          <a:xfrm>
            <a:off x="8022833" y="3486980"/>
            <a:ext cx="632142" cy="767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MONGODB &amp; GO CODE COLORADO - Go Code Colorado">
            <a:extLst>
              <a:ext uri="{FF2B5EF4-FFF2-40B4-BE49-F238E27FC236}">
                <a16:creationId xmlns:a16="http://schemas.microsoft.com/office/drawing/2014/main" id="{C57A1AFC-DF9D-4323-9EBA-2599B76A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037" y="2888330"/>
            <a:ext cx="2254884" cy="180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336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B259-3FFE-4094-8EE9-A798B0AEA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Heroku </a:t>
            </a:r>
          </a:p>
        </p:txBody>
      </p:sp>
      <p:pic>
        <p:nvPicPr>
          <p:cNvPr id="2050" name="Picture 2" descr="MONGODB &amp; GO CODE COLORADO - Go Code Colorado">
            <a:extLst>
              <a:ext uri="{FF2B5EF4-FFF2-40B4-BE49-F238E27FC236}">
                <a16:creationId xmlns:a16="http://schemas.microsoft.com/office/drawing/2014/main" id="{2027B681-D25D-49CA-86A4-98574426BB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52" y="2653067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027B829-0FD0-4470-AA70-A9EF6DED85B3}"/>
              </a:ext>
            </a:extLst>
          </p:cNvPr>
          <p:cNvSpPr/>
          <p:nvPr/>
        </p:nvSpPr>
        <p:spPr>
          <a:xfrm>
            <a:off x="4962392" y="3317240"/>
            <a:ext cx="772160" cy="766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eroku (@heroku) | Twitter">
            <a:extLst>
              <a:ext uri="{FF2B5EF4-FFF2-40B4-BE49-F238E27FC236}">
                <a16:creationId xmlns:a16="http://schemas.microsoft.com/office/drawing/2014/main" id="{5A016EB8-35E0-4221-9D01-10C90A54C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0" y="23911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875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Akanksha Kukhraniya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41F8FB3-26D1-439A-9265-917418C014DF}"/>
              </a:ext>
            </a:extLst>
          </p:cNvPr>
          <p:cNvSpPr txBox="1">
            <a:spLocks noChangeArrowheads="1"/>
          </p:cNvSpPr>
          <p:nvPr/>
        </p:nvSpPr>
        <p:spPr>
          <a:xfrm>
            <a:off x="648931" y="2548281"/>
            <a:ext cx="3599512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b="1" dirty="0">
                <a:solidFill>
                  <a:schemeClr val="bg1"/>
                </a:solidFill>
              </a:rPr>
              <a:t>Data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b="1" dirty="0">
                <a:solidFill>
                  <a:schemeClr val="bg1"/>
                </a:solidFill>
              </a:rPr>
              <a:t>Visualization 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8D6B1D7-9BC7-4414-883E-60B73AEA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548281"/>
            <a:ext cx="7146388" cy="3680452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12179</TotalTime>
  <Words>415</Words>
  <Application>Microsoft Office PowerPoint</Application>
  <PresentationFormat>Widescreen</PresentationFormat>
  <Paragraphs>55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Gothic</vt:lpstr>
      <vt:lpstr>Noto Sans</vt:lpstr>
      <vt:lpstr>Slack-Lato</vt:lpstr>
      <vt:lpstr>Wingdings 3</vt:lpstr>
      <vt:lpstr>Ion</vt:lpstr>
      <vt:lpstr>Cancer</vt:lpstr>
      <vt:lpstr>       Analysis</vt:lpstr>
      <vt:lpstr>PowerPoint Presentation</vt:lpstr>
      <vt:lpstr>Cancer Statistics</vt:lpstr>
      <vt:lpstr>ZACK</vt:lpstr>
      <vt:lpstr>CDC SEER Data</vt:lpstr>
      <vt:lpstr>ETL</vt:lpstr>
      <vt:lpstr>Heroku </vt:lpstr>
      <vt:lpstr>Akanksha Kukhraniya</vt:lpstr>
      <vt:lpstr>Our first visualization talking about  which state has highest number of cancer cases.</vt:lpstr>
      <vt:lpstr>PowerPoint Presentation</vt:lpstr>
      <vt:lpstr>PowerPoint Presentation</vt:lpstr>
      <vt:lpstr>PowerPoint Presentation</vt:lpstr>
      <vt:lpstr>PowerPoint Presentation</vt:lpstr>
      <vt:lpstr>Machine Learning-’Luis  HTML/Web ‘Hector’-Website building </vt:lpstr>
      <vt:lpstr>Tabloid / Flask / Html</vt:lpstr>
      <vt:lpstr>Source File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Cancer Statistics</dc:title>
  <dc:creator>Mariam Ahmad</dc:creator>
  <cp:lastModifiedBy>Mariam Ahmad</cp:lastModifiedBy>
  <cp:revision>43</cp:revision>
  <dcterms:created xsi:type="dcterms:W3CDTF">2021-06-03T01:06:01Z</dcterms:created>
  <dcterms:modified xsi:type="dcterms:W3CDTF">2021-06-12T14:06:28Z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